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 snapToGrid="0">
      <p:cViewPr varScale="1">
        <p:scale>
          <a:sx n="45" d="100"/>
          <a:sy n="45" d="100"/>
        </p:scale>
        <p:origin x="14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B32064-79F3-69DE-BF27-6397A76AB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4368CB-B9F2-4204-6F5D-700DF26D2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461B4B-0026-E446-933E-1B786DE2B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223B80-40B0-2A2D-9B27-96A67353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CA877A-8F76-DEFB-DA0E-2DECDC2B4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5458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487A7-1F1E-7C68-86B3-B69D66EAD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C0E644-562F-E582-737D-4523CDBF6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BFC314-0A97-28CA-E93D-C683DA826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5E8913-2DD4-A9B9-F7AC-05F90C879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4CB9D1-29CD-9C40-704A-00D0E0D54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3021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6250FEE-AC7B-67BA-C108-7F94CD98F6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B52778-438A-CE7A-8308-B5668F479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C28EE9-6429-0ED9-9086-F0D1570DE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BB67BE-B173-16E4-09DF-97419768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97D600-1F57-9D9E-0C7E-1A6D537E9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8652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92529F-AE0E-3129-7762-2ABD1602A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152EB9-0205-C6BF-1D51-A03DE51D8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BB64A3-BA54-5FFD-C688-3010F9B8E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3C25CC-B2BD-34C7-2084-7C38467F5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BA00CE-988A-62E4-511F-4B22E671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7013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B8B03-88AE-C03A-C574-D25826278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BF3A2E-273E-7E38-F17A-72A241393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6F2AE1-8F09-F77A-6682-7864825E3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5F7941-185F-A447-6560-AC448124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ABAF63-6C8B-270F-DFC5-9C09B9827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6600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E144EE-DA1B-116E-A5EC-C8C9F8B0F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8C422E-0FF9-56E7-4C26-E1E46A080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E81FF0-0EDA-2D95-1220-BE8C66DFF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37B650-805C-80D5-367E-F7BA49F8F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90F049-8246-CFFE-7A1F-53BA3040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BE534D-79BE-C70E-DBDD-F8F40B111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11386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27E92-CE3C-B693-F839-38DF39D4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168098-436D-DC84-01C2-D37D4EBFE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CFDE3B-F101-DF7D-14F4-F787C572A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012F13D-B39F-4BC8-36F0-97B51BDCA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49BB1A8-F055-1969-50A0-263A625FE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9AB7C28-5CE3-5535-8FB9-870E096B5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FB484DF-A7F8-5EAC-DB7C-0157AB611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7F9D60-FDAF-328A-589D-BD98855ED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9574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1F7E4A-EA35-4CFD-1FCE-366851BC8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1965A09-1796-60B5-07DA-CD9215C9F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514C583-A108-BEA3-1F27-502700B1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9856C2-B3FB-33B6-184F-A0DAEC524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737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64CD09C-B158-7285-FC52-8A7B4C1F0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743C3E6-66EB-0D1A-D8CF-93154BFCB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9DC4E2B-F98A-2A33-7269-4331A5F2E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53800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765940-8596-BDAA-6EB1-22A3F3F6D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801AD0-3B4A-DC3B-5AD2-9EFB1AB7D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4B0DC18-2127-2113-FD09-E44371DF4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CC678F-3280-AEE7-F5DA-7C3FA9249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03A187-2B1B-C726-1C19-24B4452DA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FBE1BA-CD7A-5093-4D3F-19C0844A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0290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2E29D-8B3C-D38C-0C4F-EF6EFC3F7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953312-3FDF-C10D-61B4-1E3CB47A27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C0A91E-524E-7624-5829-E76AD72F4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94FE15-676E-7CFC-9B54-C1CDB5D56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535A15-C1B0-A33B-66BF-E1E8BE362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1D34D1-DCC8-08DA-B68E-1C340D4C7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3679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68D70E-275F-4EDC-C162-D5D718CF6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0C13B9-42C5-619A-F296-E399413B1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FD90F2-82B9-768B-377E-5A3CEA222A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6E79-C3CC-404C-8EE3-C8252588916F}" type="datetimeFigureOut">
              <a:rPr lang="ru-KZ" smtClean="0"/>
              <a:t>29.10.2025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5860F9-23A1-568E-D29B-B804DE922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EFE813-A5DD-6BEE-2580-77CCBD7FC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A6218A-4489-4063-B94B-8547123F31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7942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3C6F4E6-30A1-4F63-C8CC-028750B5A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6668" cy="4570886"/>
            <a:chOff x="0" y="0"/>
            <a:chExt cx="12196668" cy="457088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EA7CA8-3AE6-4F5F-9932-63303CF2D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12196668" cy="4570632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6E3E019-A259-1130-CC5C-3165020BC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791"/>
              <a:ext cx="10565988" cy="4568095"/>
            </a:xfrm>
            <a:prstGeom prst="rect">
              <a:avLst/>
            </a:prstGeom>
            <a:gradFill flip="none" rotWithShape="1">
              <a:gsLst>
                <a:gs pos="3000">
                  <a:schemeClr val="accent2"/>
                </a:gs>
                <a:gs pos="40000">
                  <a:schemeClr val="accent2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0769F99-CCA6-5CDC-D1E1-C59A4762F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"/>
              <a:ext cx="12192000" cy="4549891"/>
            </a:xfrm>
            <a:prstGeom prst="rect">
              <a:avLst/>
            </a:prstGeom>
            <a:gradFill>
              <a:gsLst>
                <a:gs pos="0">
                  <a:schemeClr val="accent5">
                    <a:alpha val="76000"/>
                  </a:schemeClr>
                </a:gs>
                <a:gs pos="67000">
                  <a:schemeClr val="accent2">
                    <a:alpha val="0"/>
                  </a:schemeClr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13E73D3-029B-3D4E-1956-8EE7068A6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110544" y="18215"/>
              <a:ext cx="8086124" cy="4549887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50000"/>
                    <a:alpha val="36000"/>
                  </a:schemeClr>
                </a:gs>
                <a:gs pos="45000">
                  <a:schemeClr val="accent5">
                    <a:alpha val="0"/>
                  </a:schemeClr>
                </a:gs>
              </a:gsLst>
              <a:lin ang="4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6735C-4594-3026-DC65-CEAA87722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6348" y="1124262"/>
            <a:ext cx="8017652" cy="2690413"/>
          </a:xfrm>
        </p:spPr>
        <p:txBody>
          <a:bodyPr anchor="t">
            <a:normAutofit/>
          </a:bodyPr>
          <a:lstStyle/>
          <a:p>
            <a:pPr algn="l"/>
            <a:r>
              <a:rPr lang="ru-RU" sz="4200">
                <a:solidFill>
                  <a:srgbClr val="FFFFFF"/>
                </a:solidFill>
              </a:rPr>
              <a:t>Влияние фитогормонов на рост и морфогенез растений, использование их в сельскохозяйственной практике</a:t>
            </a:r>
            <a:r>
              <a:rPr lang="ru-KZ" sz="420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788360-07E6-DC2C-250B-343DD047A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6348" y="5099566"/>
            <a:ext cx="6481746" cy="1199733"/>
          </a:xfrm>
        </p:spPr>
        <p:txBody>
          <a:bodyPr anchor="ctr">
            <a:normAutofit/>
          </a:bodyPr>
          <a:lstStyle/>
          <a:p>
            <a:pPr algn="l"/>
            <a:r>
              <a:rPr lang="en-US" sz="2000"/>
              <a:t>9 </a:t>
            </a:r>
            <a:r>
              <a:rPr lang="kk-KZ" sz="2000"/>
              <a:t>лекция</a:t>
            </a:r>
            <a:endParaRPr lang="ru-KZ" sz="2000"/>
          </a:p>
        </p:txBody>
      </p:sp>
      <p:pic>
        <p:nvPicPr>
          <p:cNvPr id="7" name="Graphic 6" descr="Фабрика">
            <a:extLst>
              <a:ext uri="{FF2B5EF4-FFF2-40B4-BE49-F238E27FC236}">
                <a16:creationId xmlns:a16="http://schemas.microsoft.com/office/drawing/2014/main" id="{C1071E12-7D40-808B-7D2C-3EBA85909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15646" y="5061057"/>
            <a:ext cx="1199733" cy="119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607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4E1588-665B-DD63-6F78-6CC4CEDFF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008"/>
            <a:ext cx="10515600" cy="4969955"/>
          </a:xfrm>
        </p:spPr>
        <p:txBody>
          <a:bodyPr>
            <a:normAutofit/>
          </a:bodyPr>
          <a:lstStyle/>
          <a:p>
            <a:r>
              <a:rPr lang="ru-RU" dirty="0"/>
              <a:t>Гиббереллин вызывал в эндосперме синтез новых порций гидролитических ферментов, которые расщепляют связанные </a:t>
            </a:r>
            <a:r>
              <a:rPr lang="ru-RU" dirty="0" err="1"/>
              <a:t>гормональнобелковые</a:t>
            </a:r>
            <a:r>
              <a:rPr lang="ru-RU" dirty="0"/>
              <a:t> комплексы ауксинов и цитокининов. Следствием этого являются запуск новых физиологических процессов, повышение ферментативной активности эндосперма семян (амилазы, протеазы, </a:t>
            </a:r>
            <a:r>
              <a:rPr lang="ru-RU" dirty="0" err="1"/>
              <a:t>фосфотазы</a:t>
            </a:r>
            <a:r>
              <a:rPr lang="ru-RU" dirty="0"/>
              <a:t>, </a:t>
            </a:r>
            <a:r>
              <a:rPr lang="ru-RU" dirty="0" err="1"/>
              <a:t>эстеразы</a:t>
            </a:r>
            <a:r>
              <a:rPr lang="ru-RU" dirty="0"/>
              <a:t>, </a:t>
            </a:r>
            <a:r>
              <a:rPr lang="ru-RU" dirty="0" err="1"/>
              <a:t>пероксидазы</a:t>
            </a:r>
            <a:r>
              <a:rPr lang="ru-RU" dirty="0"/>
              <a:t>). Апикальная меристема начавшего рост зародышевого корня синтезирует цитокинины, которые стимулируют рост </a:t>
            </a:r>
            <a:r>
              <a:rPr lang="ru-RU" dirty="0" err="1"/>
              <a:t>колеоптиля</a:t>
            </a:r>
            <a:r>
              <a:rPr lang="ru-RU" dirty="0"/>
              <a:t> и тормозят развитие боковых корней. Синтезируемый в верхушке </a:t>
            </a:r>
            <a:r>
              <a:rPr lang="ru-RU" dirty="0" err="1"/>
              <a:t>колеоптиля</a:t>
            </a:r>
            <a:r>
              <a:rPr lang="ru-RU" dirty="0"/>
              <a:t> ауксин активирует растяжение клеток в колеоптиле и </a:t>
            </a:r>
            <a:r>
              <a:rPr lang="ru-RU" dirty="0" err="1"/>
              <a:t>мезокотиле</a:t>
            </a:r>
            <a:r>
              <a:rPr lang="ru-RU" dirty="0"/>
              <a:t>, а также заложение боковых и придаточных корней.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9103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014FC-5E48-1CF6-E47C-21DBDFB7F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Развитие проростка.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73CEA3-E7B1-D213-4EED-B3D60DE7D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дальнейшем лист прорывает колеоптиле и проросток превращается в ювенильное растение, способное к автотрофному питанию. Регуляция роста отдельных органов растения (стебель, корень, листья) осуществляется прежде всего, за счет изменения соотношения эндогенных гормонов и является различиями в реакции каждого органа на сходные баланса фитогормонов. Так, для зон проростка с интенсивным ростом клеток растяжением характерно высокое содержание ИУК и относительно низкое АБК и цитокининов. Напротив, делящиеся клетки отличаются сравнительно низким уровнем ауксина и высоким цитокининов.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8015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0D152-6529-4BED-A4A3-D4A4F1F1B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Взаимодействие фитогормонов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2B30D8-4BCC-BD51-A735-FC3F76392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В. И. </a:t>
            </a:r>
            <a:r>
              <a:rPr lang="ru-RU" dirty="0" err="1"/>
              <a:t>Кефели</a:t>
            </a:r>
            <a:r>
              <a:rPr lang="ru-RU" dirty="0"/>
              <a:t> (1991) считает, что для обеспечения каждой формы ростового процесса имеется доминирующий гормон, а другие гормоны сопровождают его. Регуляцию прорастания семян можно представить как доминирование гиббереллина, цитокинина или ауксина с редукционным содержанием эндогенного ингибитора; регуляцию роста корня — как действие ауксина с редукционным содержанием ингибитора. Следует подчеркнуть, что ауксин индуцирует, а гиббереллин приостанавливает процесс образования корней. Ауксины способствуют биосинтезу белков, клетчатки и пектинов в растении.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18707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2F839E-EBAB-F176-B8E8-EC86F969D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ru-RU" sz="2200"/>
              <a:t>Антагонизм цитокинина и абсцизовой кислоты проявляйся в ростовых явлениях, Движении устьиц, в процессе дарения и др. Повышение концентрации ауксина в одном органе растения приводит к накоплению этилена и АБК в других, что имеет место при коррелятивном ингибировании, суть которого в том, что торможением роста одних органов обеспечивается нормальное формирование других.</a:t>
            </a:r>
            <a:endParaRPr lang="ru-KZ" sz="2200"/>
          </a:p>
        </p:txBody>
      </p:sp>
      <p:pic>
        <p:nvPicPr>
          <p:cNvPr id="6146" name="Picture 2" descr="Фитогормоны и стимуляторы роста, применяемые при выращивании овощей —  Fitofert Россия">
            <a:extLst>
              <a:ext uri="{FF2B5EF4-FFF2-40B4-BE49-F238E27FC236}">
                <a16:creationId xmlns:a16="http://schemas.microsoft.com/office/drawing/2014/main" id="{BEC724F8-0783-BC53-876D-08BEB1A81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8" r="27273" b="-2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979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42EAAE-A9EF-E046-CEBD-174E0E116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2" y="2533476"/>
            <a:ext cx="5219307" cy="3447832"/>
          </a:xfrm>
        </p:spPr>
        <p:txBody>
          <a:bodyPr anchor="t">
            <a:normAutofit/>
          </a:bodyPr>
          <a:lstStyle/>
          <a:p>
            <a:r>
              <a:rPr lang="ru-RU" sz="2000"/>
              <a:t>Фитогормоны регулируют рост, развитие, цветение и плодоношение растений, воздействуя на клеточное деление и растяжение. В сельском хозяйстве их используют для стимуляции роста, укоренения, повышения устойчивости к болезням и стрессам, а также для управления сроками цветения и созревания урожая. Важно строго соблюдать дозировку, чтобы избежать негативных последствий. </a:t>
            </a:r>
            <a:endParaRPr lang="ru-KZ" sz="2000"/>
          </a:p>
        </p:txBody>
      </p:sp>
      <p:pic>
        <p:nvPicPr>
          <p:cNvPr id="5124" name="Picture 4" descr="Фитогормон — регулятор роста и развития растений">
            <a:extLst>
              <a:ext uri="{FF2B5EF4-FFF2-40B4-BE49-F238E27FC236}">
                <a16:creationId xmlns:a16="http://schemas.microsoft.com/office/drawing/2014/main" id="{4615C0CF-6317-615D-2FBA-A326E2B8B1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80" r="13784"/>
          <a:stretch>
            <a:fillRect/>
          </a:stretch>
        </p:blipFill>
        <p:spPr bwMode="auto">
          <a:xfrm>
            <a:off x="7015163" y="877413"/>
            <a:ext cx="4300543" cy="504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29" name="Group 5128">
            <a:extLst>
              <a:ext uri="{FF2B5EF4-FFF2-40B4-BE49-F238E27FC236}">
                <a16:creationId xmlns:a16="http://schemas.microsoft.com/office/drawing/2014/main" id="{442598CC-934A-7BCD-C691-B2FE74CED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15162" y="5858828"/>
            <a:ext cx="4300544" cy="123363"/>
            <a:chOff x="7015162" y="5858828"/>
            <a:chExt cx="4300544" cy="123363"/>
          </a:xfrm>
        </p:grpSpPr>
        <p:sp>
          <p:nvSpPr>
            <p:cNvPr id="5130" name="Rectangle 5129">
              <a:extLst>
                <a:ext uri="{FF2B5EF4-FFF2-40B4-BE49-F238E27FC236}">
                  <a16:creationId xmlns:a16="http://schemas.microsoft.com/office/drawing/2014/main" id="{AACD0983-348C-E24F-6839-EA2014B9D1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1" name="Rectangle 5130">
              <a:extLst>
                <a:ext uri="{FF2B5EF4-FFF2-40B4-BE49-F238E27FC236}">
                  <a16:creationId xmlns:a16="http://schemas.microsoft.com/office/drawing/2014/main" id="{E1174876-930F-4902-5A02-2742055662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977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87341-C02D-158E-7829-B0BF99B58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3" y="741391"/>
            <a:ext cx="5219307" cy="1616203"/>
          </a:xfrm>
        </p:spPr>
        <p:txBody>
          <a:bodyPr anchor="b">
            <a:normAutofit/>
          </a:bodyPr>
          <a:lstStyle/>
          <a:p>
            <a:r>
              <a:rPr lang="ru-KZ" altLang="ru-KZ" sz="3200">
                <a:latin typeface="Google Sans"/>
              </a:rPr>
              <a:t>Влияние фитогормонов на рост и морфогенез</a:t>
            </a:r>
            <a:br>
              <a:rPr kumimoji="0" lang="ru-KZ" altLang="ru-KZ" sz="3200" b="0" i="0" u="none" strike="noStrike" cap="none" normalizeH="0" baseline="0">
                <a:ln>
                  <a:noFill/>
                </a:ln>
                <a:effectLst/>
              </a:rPr>
            </a:br>
            <a:endParaRPr lang="ru-KZ" sz="32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6CCCAA4-C93F-A182-C2FD-41E6970AD5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76692" y="2533476"/>
            <a:ext cx="5219307" cy="344783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63480" rIns="0" bIns="12696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>
                <a:ln>
                  <a:noFill/>
                </a:ln>
                <a:effectLst/>
                <a:latin typeface="Google Sans"/>
              </a:rPr>
              <a:t>Ауксины:</a:t>
            </a:r>
            <a:r>
              <a:rPr kumimoji="0" lang="ru-KZ" altLang="ru-KZ" sz="1600" b="0" i="0" u="none" strike="noStrike" cap="none" normalizeH="0" baseline="0">
                <a:ln>
                  <a:noFill/>
                </a:ln>
                <a:effectLst/>
                <a:latin typeface="Google Sans"/>
              </a:rPr>
              <a:t> стимулируют растяжение клеток, рост побегов и корней, а также участвуют в формировании проводящих тканей.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>
                <a:ln>
                  <a:noFill/>
                </a:ln>
                <a:effectLst/>
                <a:latin typeface="Google Sans"/>
              </a:rPr>
              <a:t>Гиббереллины:</a:t>
            </a:r>
            <a:r>
              <a:rPr kumimoji="0" lang="ru-KZ" altLang="ru-KZ" sz="1600" b="0" i="0" u="none" strike="noStrike" cap="none" normalizeH="0" baseline="0">
                <a:ln>
                  <a:noFill/>
                </a:ln>
                <a:effectLst/>
                <a:latin typeface="Google Sans"/>
              </a:rPr>
              <a:t> способствуют росту стебля и активизируют прорастание семян.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>
                <a:ln>
                  <a:noFill/>
                </a:ln>
                <a:effectLst/>
                <a:latin typeface="Google Sans"/>
              </a:rPr>
              <a:t>Цитокинины:</a:t>
            </a:r>
            <a:r>
              <a:rPr kumimoji="0" lang="ru-KZ" altLang="ru-KZ" sz="1600" b="0" i="0" u="none" strike="noStrike" cap="none" normalizeH="0" baseline="0">
                <a:ln>
                  <a:noFill/>
                </a:ln>
                <a:effectLst/>
                <a:latin typeface="Google Sans"/>
              </a:rPr>
              <a:t> отвечают за деление клеток и развитие почек, а также поддерживают жизнеспособность растений.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>
                <a:ln>
                  <a:noFill/>
                </a:ln>
                <a:effectLst/>
                <a:latin typeface="Google Sans"/>
              </a:rPr>
              <a:t>Этилен:</a:t>
            </a:r>
            <a:r>
              <a:rPr kumimoji="0" lang="ru-KZ" altLang="ru-KZ" sz="1600" b="0" i="0" u="none" strike="noStrike" cap="none" normalizeH="0" baseline="0">
                <a:ln>
                  <a:noFill/>
                </a:ln>
                <a:effectLst/>
                <a:latin typeface="Google Sans"/>
              </a:rPr>
              <a:t> участвует в созревании плодов и старении, а также в реакции растений на стресс, например, при затоплении стимулирует образование воздушных тканей (аэренхимы) для лучшей аэрации корней.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600" b="1" i="0" u="none" strike="noStrike" cap="none" normalizeH="0" baseline="0">
                <a:ln>
                  <a:noFill/>
                </a:ln>
                <a:effectLst/>
                <a:latin typeface="Google Sans"/>
              </a:rPr>
              <a:t>Абсцизовая кислота:</a:t>
            </a:r>
            <a:r>
              <a:rPr kumimoji="0" lang="ru-KZ" altLang="ru-KZ" sz="1600" b="0" i="0" u="none" strike="noStrike" cap="none" normalizeH="0" baseline="0">
                <a:ln>
                  <a:noFill/>
                </a:ln>
                <a:effectLst/>
                <a:latin typeface="Google Sans"/>
              </a:rPr>
              <a:t> играет роль в состоянии покоя семян и закрытии устьиц. 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ru-KZ" altLang="ru-KZ" sz="16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3" descr="Фитогормон ауксин и его действие на растения — City Farmer">
            <a:extLst>
              <a:ext uri="{FF2B5EF4-FFF2-40B4-BE49-F238E27FC236}">
                <a16:creationId xmlns:a16="http://schemas.microsoft.com/office/drawing/2014/main" id="{9B9906E8-D45B-8DD9-A569-BBCD69623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0" r="30623" b="1"/>
          <a:stretch>
            <a:fillRect/>
          </a:stretch>
        </p:blipFill>
        <p:spPr bwMode="auto">
          <a:xfrm>
            <a:off x="7015163" y="877413"/>
            <a:ext cx="4300543" cy="504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2" name="Group 1031">
            <a:extLst>
              <a:ext uri="{FF2B5EF4-FFF2-40B4-BE49-F238E27FC236}">
                <a16:creationId xmlns:a16="http://schemas.microsoft.com/office/drawing/2014/main" id="{442598CC-934A-7BCD-C691-B2FE74CED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15162" y="5858828"/>
            <a:ext cx="4300544" cy="123363"/>
            <a:chOff x="7015162" y="5858828"/>
            <a:chExt cx="4300544" cy="123363"/>
          </a:xfrm>
        </p:grpSpPr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AACD0983-348C-E24F-6839-EA2014B9D1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E1174876-930F-4902-5A02-2742055662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2963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B770EF-EC37-42C3-02DE-FE934E151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3" y="741391"/>
            <a:ext cx="4597747" cy="1616203"/>
          </a:xfrm>
        </p:spPr>
        <p:txBody>
          <a:bodyPr anchor="b">
            <a:normAutofit/>
          </a:bodyPr>
          <a:lstStyle/>
          <a:p>
            <a:r>
              <a:rPr lang="ru-KZ" altLang="ru-KZ" sz="2700">
                <a:latin typeface="Google Sans"/>
              </a:rPr>
              <a:t>Использование в сельскохозяйственной практике</a:t>
            </a:r>
            <a:br>
              <a:rPr kumimoji="0" lang="ru-KZ" altLang="ru-KZ" sz="2700" b="0" i="0" u="none" strike="noStrike" cap="none" normalizeH="0" baseline="0">
                <a:ln>
                  <a:noFill/>
                </a:ln>
                <a:effectLst/>
                <a:latin typeface="Google Sans"/>
              </a:rPr>
            </a:br>
            <a:endParaRPr lang="ru-KZ" sz="27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51C2540-BE0E-4384-D500-C0C55C83E2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76693" y="2533476"/>
            <a:ext cx="4597746" cy="344783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63480" rIns="0" bIns="126960" numCol="1" anchor="t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700" b="1" i="0" u="none" strike="noStrike" cap="none" normalizeH="0" baseline="0">
                <a:ln>
                  <a:noFill/>
                </a:ln>
                <a:effectLst/>
                <a:latin typeface="Google Sans"/>
              </a:rPr>
              <a:t>Укоренение и размножение:</a:t>
            </a:r>
            <a:r>
              <a:rPr kumimoji="0" lang="ru-KZ" altLang="ru-KZ" sz="1700" b="0" i="0" u="none" strike="noStrike" cap="none" normalizeH="0" baseline="0">
                <a:ln>
                  <a:noFill/>
                </a:ln>
                <a:effectLst/>
                <a:latin typeface="Google Sans"/>
              </a:rPr>
              <a:t> ауксины используются для стимуляции корнеобразования при черенковании.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700" b="1" i="0" u="none" strike="noStrike" cap="none" normalizeH="0" baseline="0">
                <a:ln>
                  <a:noFill/>
                </a:ln>
                <a:effectLst/>
                <a:latin typeface="Google Sans"/>
              </a:rPr>
              <a:t>Ускорение роста:</a:t>
            </a:r>
            <a:r>
              <a:rPr kumimoji="0" lang="ru-KZ" altLang="ru-KZ" sz="1700" b="0" i="0" u="none" strike="noStrike" cap="none" normalizeH="0" baseline="0">
                <a:ln>
                  <a:noFill/>
                </a:ln>
                <a:effectLst/>
                <a:latin typeface="Google Sans"/>
              </a:rPr>
              <a:t> гиббереллины применяют для ускорения роста и повышения урожайности.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700" b="1" i="0" u="none" strike="noStrike" cap="none" normalizeH="0" baseline="0">
                <a:ln>
                  <a:noFill/>
                </a:ln>
                <a:effectLst/>
                <a:latin typeface="Google Sans"/>
              </a:rPr>
              <a:t>Защита от стресса:</a:t>
            </a:r>
            <a:r>
              <a:rPr kumimoji="0" lang="ru-KZ" altLang="ru-KZ" sz="1700" b="0" i="0" u="none" strike="noStrike" cap="none" normalizeH="0" baseline="0">
                <a:ln>
                  <a:noFill/>
                </a:ln>
                <a:effectLst/>
                <a:latin typeface="Google Sans"/>
              </a:rPr>
              <a:t> этилен помогает растениям адаптироваться к неблагоприятным условиям, таким как переувлажнение, а другие фитогормоны повышают устойчивость к болезням, например, к грибковым и вирусным инфекциям.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ru-KZ" altLang="ru-KZ" sz="17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2051" name="Picture 3" descr="влияние регуляторов роста | Результаты поиска | АППЯПМ">
            <a:extLst>
              <a:ext uri="{FF2B5EF4-FFF2-40B4-BE49-F238E27FC236}">
                <a16:creationId xmlns:a16="http://schemas.microsoft.com/office/drawing/2014/main" id="{1600E43D-4BDF-A192-375F-07E10DE13E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1" y="1605497"/>
            <a:ext cx="5319062" cy="3571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6" name="Group 2055">
            <a:extLst>
              <a:ext uri="{FF2B5EF4-FFF2-40B4-BE49-F238E27FC236}">
                <a16:creationId xmlns:a16="http://schemas.microsoft.com/office/drawing/2014/main" id="{1FD67D68-9B83-C338-8342-3348D8F22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2057" name="Rectangle 2056">
              <a:extLst>
                <a:ext uri="{FF2B5EF4-FFF2-40B4-BE49-F238E27FC236}">
                  <a16:creationId xmlns:a16="http://schemas.microsoft.com/office/drawing/2014/main" id="{1E397F34-6B84-0D3B-0F29-B1D134B3B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8" name="Rectangle 2057">
              <a:extLst>
                <a:ext uri="{FF2B5EF4-FFF2-40B4-BE49-F238E27FC236}">
                  <a16:creationId xmlns:a16="http://schemas.microsoft.com/office/drawing/2014/main" id="{9BD98075-BFC1-BE9C-7FB7-23FE55E43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43472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0" name="Group 3079">
            <a:extLst>
              <a:ext uri="{FF2B5EF4-FFF2-40B4-BE49-F238E27FC236}">
                <a16:creationId xmlns:a16="http://schemas.microsoft.com/office/drawing/2014/main" id="{7024687B-3153-123C-0A8C-D7D007FA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3081" name="Rectangle 3080">
              <a:extLst>
                <a:ext uri="{FF2B5EF4-FFF2-40B4-BE49-F238E27FC236}">
                  <a16:creationId xmlns:a16="http://schemas.microsoft.com/office/drawing/2014/main" id="{8D6305F5-7509-0BF5-12D3-30451FCD7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2" name="Rectangle 3081">
              <a:extLst>
                <a:ext uri="{FF2B5EF4-FFF2-40B4-BE49-F238E27FC236}">
                  <a16:creationId xmlns:a16="http://schemas.microsoft.com/office/drawing/2014/main" id="{471C5C7A-6D55-5B27-646E-39C962693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3" name="Rectangle 3082">
              <a:extLst>
                <a:ext uri="{FF2B5EF4-FFF2-40B4-BE49-F238E27FC236}">
                  <a16:creationId xmlns:a16="http://schemas.microsoft.com/office/drawing/2014/main" id="{F3B3B1F4-948C-963C-E6EA-60CF7FBF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1">
            <a:extLst>
              <a:ext uri="{FF2B5EF4-FFF2-40B4-BE49-F238E27FC236}">
                <a16:creationId xmlns:a16="http://schemas.microsoft.com/office/drawing/2014/main" id="{A2ADFB14-C428-E11F-5C8F-8AA903FB4E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76301" y="2308124"/>
            <a:ext cx="5025735" cy="367357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63480" rIns="0" bIns="126960" numCol="1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ru-KZ" altLang="ru-KZ" sz="1700" b="0" i="0" u="none" strike="noStrike" cap="none" normalizeH="0" baseline="0" dirty="0">
              <a:ln>
                <a:noFill/>
              </a:ln>
              <a:effectLst/>
              <a:latin typeface="Google Sans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700" b="1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Регулирование цветения и плодоношения:</a:t>
            </a:r>
            <a:r>
              <a:rPr kumimoji="0" lang="ru-KZ" altLang="ru-KZ" sz="17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 фитогормоны позволяют управлять сроками цветения и созревания плодов, </a:t>
            </a:r>
            <a:endParaRPr kumimoji="0" lang="kk-KZ" altLang="ru-KZ" sz="1700" b="0" i="0" u="none" strike="noStrike" cap="none" normalizeH="0" baseline="0" dirty="0">
              <a:ln>
                <a:noFill/>
              </a:ln>
              <a:effectLst/>
              <a:latin typeface="Google Sans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7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что важно для получения более раннего и обильного урожая.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700" b="1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Борьба с вредителями:</a:t>
            </a:r>
            <a:r>
              <a:rPr kumimoji="0" lang="ru-KZ" altLang="ru-KZ" sz="17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 этилен может способствовать выработке ферментов, разрушающих клеточные стенки патогенов, </a:t>
            </a:r>
            <a:endParaRPr kumimoji="0" lang="kk-KZ" altLang="ru-KZ" sz="1700" b="0" i="0" u="none" strike="noStrike" cap="none" normalizeH="0" baseline="0" dirty="0">
              <a:ln>
                <a:noFill/>
              </a:ln>
              <a:effectLst/>
              <a:latin typeface="Google Sans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7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например, </a:t>
            </a:r>
            <a:r>
              <a:rPr kumimoji="0" lang="ru-KZ" altLang="ru-KZ" sz="1700" b="0" i="0" u="none" strike="noStrike" cap="none" normalizeH="0" baseline="0" dirty="0" err="1">
                <a:ln>
                  <a:noFill/>
                </a:ln>
                <a:effectLst/>
                <a:latin typeface="Google Sans"/>
              </a:rPr>
              <a:t>хитиназы</a:t>
            </a:r>
            <a:r>
              <a:rPr kumimoji="0" lang="ru-KZ" altLang="ru-KZ" sz="17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 и </a:t>
            </a:r>
            <a:r>
              <a:rPr kumimoji="0" lang="ru-KZ" altLang="ru-KZ" sz="1700" b="0" i="0" u="none" strike="noStrike" cap="none" normalizeH="0" baseline="0" dirty="0" err="1">
                <a:ln>
                  <a:noFill/>
                </a:ln>
                <a:effectLst/>
                <a:latin typeface="Google Sans"/>
              </a:rPr>
              <a:t>глюканазы</a:t>
            </a:r>
            <a:r>
              <a:rPr kumimoji="0" lang="ru-KZ" altLang="ru-KZ" sz="17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, что повышает сопротивляемость болезням. 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br>
              <a:rPr kumimoji="0" lang="ru-KZ" altLang="ru-KZ" sz="17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</a:br>
            <a:endParaRPr kumimoji="0" lang="ru-KZ" altLang="ru-KZ" sz="17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3075" name="Picture 3" descr="Что такое Ауксины или фитогормоны? действие, преимущества и особенности  использования">
            <a:extLst>
              <a:ext uri="{FF2B5EF4-FFF2-40B4-BE49-F238E27FC236}">
                <a16:creationId xmlns:a16="http://schemas.microsoft.com/office/drawing/2014/main" id="{2FE53F78-1E7F-B245-C066-18A017931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4258" y="3117513"/>
            <a:ext cx="4531442" cy="205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4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8" name="Rectangle 4104">
            <a:extLst>
              <a:ext uri="{FF2B5EF4-FFF2-40B4-BE49-F238E27FC236}">
                <a16:creationId xmlns:a16="http://schemas.microsoft.com/office/drawing/2014/main" id="{A93898FF-D987-4B0E-BFB4-85F5EB35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8654E6D0-A14C-40BE-8E45-081517266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109" name="Picture 4108">
            <a:extLst>
              <a:ext uri="{FF2B5EF4-FFF2-40B4-BE49-F238E27FC236}">
                <a16:creationId xmlns:a16="http://schemas.microsoft.com/office/drawing/2014/main" id="{5516C1EB-8D62-4BF0-92B5-02E6AE43B1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62380"/>
          </a:xfrm>
          <a:prstGeom prst="rect">
            <a:avLst/>
          </a:prstGeom>
        </p:spPr>
      </p:pic>
      <p:sp>
        <p:nvSpPr>
          <p:cNvPr id="4111" name="Rectangle 4110">
            <a:extLst>
              <a:ext uri="{FF2B5EF4-FFF2-40B4-BE49-F238E27FC236}">
                <a16:creationId xmlns:a16="http://schemas.microsoft.com/office/drawing/2014/main" id="{A737E5B8-8F31-4942-B159-B213C4D6D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13" name="Rectangle 41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115" name="Rectangle 4114">
            <a:extLst>
              <a:ext uri="{FF2B5EF4-FFF2-40B4-BE49-F238E27FC236}">
                <a16:creationId xmlns:a16="http://schemas.microsoft.com/office/drawing/2014/main" id="{78F530DA-C7D1-4968-8F8A-8700C2BB2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542" y="552813"/>
            <a:ext cx="11099352" cy="5905972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4482DBFF-4C2D-E103-1139-441CFAAA5E6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372"/>
          <a:stretch>
            <a:fillRect/>
          </a:stretch>
        </p:blipFill>
        <p:spPr bwMode="auto">
          <a:xfrm>
            <a:off x="711805" y="728906"/>
            <a:ext cx="10770209" cy="5567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263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C0B6C-5885-8290-4D9F-8FD782A0F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Силатраны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62C552-D551-49D6-8387-20CE90574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 (</a:t>
            </a:r>
            <a:r>
              <a:rPr lang="ru-RU" dirty="0" err="1"/>
              <a:t>мивал</a:t>
            </a:r>
            <a:r>
              <a:rPr lang="ru-RU" dirty="0"/>
              <a:t>, </a:t>
            </a:r>
            <a:r>
              <a:rPr lang="ru-RU" dirty="0" err="1"/>
              <a:t>герматранол</a:t>
            </a:r>
            <a:r>
              <a:rPr lang="ru-RU" dirty="0"/>
              <a:t>) на определенных этапах онтогенеза растений могут существенно увеличивать урожайность сельскохозяйственных культур и повышать качество продукции. Они прямым или косвенным образом влияют на компоненты ядерных структур (нуклеиновых кислот, гистонов), ответственных за генетический аппарат клетки. Способность </a:t>
            </a:r>
            <a:r>
              <a:rPr lang="ru-RU" dirty="0" err="1"/>
              <a:t>силатранов</a:t>
            </a:r>
            <a:r>
              <a:rPr lang="ru-RU" dirty="0"/>
              <a:t> стимулировать биосинтез белка позволила выявить высокую эффективность </a:t>
            </a:r>
            <a:r>
              <a:rPr lang="ru-RU" dirty="0" err="1"/>
              <a:t>мивала</a:t>
            </a:r>
            <a:r>
              <a:rPr lang="ru-RU" dirty="0"/>
              <a:t> и </a:t>
            </a:r>
            <a:r>
              <a:rPr lang="ru-RU" dirty="0" err="1"/>
              <a:t>мигугена</a:t>
            </a:r>
            <a:r>
              <a:rPr lang="ru-RU" dirty="0"/>
              <a:t>. Перспективность соединений этого класса заслуживает внимания и с точки зрения их биостимулирующего действия на микроорганизмы. Отмеченное позволяет включить их в число соединений, не приносящих экологического вреда окружающей среде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69626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BFEDF9-457E-E8F2-0ADC-8F111FEE4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Фузикокцин</a:t>
            </a:r>
            <a:endParaRPr lang="ru-KZ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4FB8C9-7602-88B0-FD40-A355BAC82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dirty="0"/>
              <a:t>Стероидное вещество, ранее известное лишь как продуцент жизнедеятельности грибов, является фитогормоном, т.е. синтезируется в растении и регулирует ростовые процессы. Активность </a:t>
            </a:r>
            <a:r>
              <a:rPr lang="ru-RU" dirty="0" err="1"/>
              <a:t>фузикокцина</a:t>
            </a:r>
            <a:r>
              <a:rPr lang="ru-RU" dirty="0"/>
              <a:t>, характерная для фитогормонов, позволяет рассматривать его как имитатор, физиологический аналог последних. Важнейшие эффекты </a:t>
            </a:r>
            <a:r>
              <a:rPr lang="ru-RU" dirty="0" err="1"/>
              <a:t>фузикокцина</a:t>
            </a:r>
            <a:r>
              <a:rPr lang="ru-RU" dirty="0"/>
              <a:t> – стимуляция растяжения клеток, усиление транспирации, открывание устьиц в темноте, выведение семян из состояния покоя, ускорение их прорастания и </a:t>
            </a:r>
            <a:r>
              <a:rPr lang="ru-RU" dirty="0" err="1"/>
              <a:t>др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33587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9E7DD6-7E97-3688-9B99-CF5264CA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Прорастание семян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6FDCCC-5488-D871-72B0-FC08712FC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. В набухающем семени центром образования или высвобождения гиббереллинов, цитокининов и ауксинов из связанного состояния является зародыш. Из зародыша первые порции этих гормонов обеспечивают мобилизацию запасных белков, углеводов и др., способствуя питанию зародыша, а также стимулируют начало процессов деления и растяжения клеток в осевых органах зародыша, запуск всего ростового процесса молодого растения. Ведущая роль в этом этапе принадлежит гиббереллину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91649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821</Words>
  <Application>Microsoft Office PowerPoint</Application>
  <PresentationFormat>Широкоэкранный</PresentationFormat>
  <Paragraphs>31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Google Sans</vt:lpstr>
      <vt:lpstr>Тема Office</vt:lpstr>
      <vt:lpstr>Влияние фитогормонов на рост и морфогенез растений, использование их в сельскохозяйственной практике.</vt:lpstr>
      <vt:lpstr>Презентация PowerPoint</vt:lpstr>
      <vt:lpstr>Влияние фитогормонов на рост и морфогенез </vt:lpstr>
      <vt:lpstr>Использование в сельскохозяйственной практике </vt:lpstr>
      <vt:lpstr>Презентация PowerPoint</vt:lpstr>
      <vt:lpstr>Презентация PowerPoint</vt:lpstr>
      <vt:lpstr>Силатраны</vt:lpstr>
      <vt:lpstr>Фузикокцин</vt:lpstr>
      <vt:lpstr>Прорастание семян</vt:lpstr>
      <vt:lpstr>Презентация PowerPoint</vt:lpstr>
      <vt:lpstr>Развитие проростка. </vt:lpstr>
      <vt:lpstr>Взаимодействие фитогормонов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Диас Суюнбай</dc:creator>
  <cp:lastModifiedBy>Диас Суюнбай</cp:lastModifiedBy>
  <cp:revision>2</cp:revision>
  <dcterms:created xsi:type="dcterms:W3CDTF">2025-10-29T07:02:05Z</dcterms:created>
  <dcterms:modified xsi:type="dcterms:W3CDTF">2025-10-29T07:51:28Z</dcterms:modified>
</cp:coreProperties>
</file>